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09EFE-5A3C-BDAC-C089-C9AE25F849D1}" v="1734" dt="2025-02-11T10:00:01.490"/>
    <p1510:client id="{E9454574-B621-BA09-9B94-105ECEF418FA}" v="995" dt="2025-02-10T11:18:07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44B5-A94B-4E28-8334-BD8B16D59027}" type="datetimeFigureOut">
              <a:t>2/24/2025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5F44-F48C-43F1-8836-AC79286F633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DFAF-5D51-4DB7-BD53-548DD7BC0E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crucitagutierrezsegovia.blogspot.com/2015/07/artistas-en-la-historia-gaudi-y-el-park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esvelata.it/sagrada-famili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DD83DD-CA08-4B9A-CF7F-93CDAF46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F66AE3-C1D2-A70E-575E-F425A72638CF}"/>
              </a:ext>
            </a:extLst>
          </p:cNvPr>
          <p:cNvSpPr txBox="1"/>
          <p:nvPr/>
        </p:nvSpPr>
        <p:spPr>
          <a:xfrm>
            <a:off x="1527048" y="1124712"/>
            <a:ext cx="91440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BARCELONA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MODERNISTA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0E7EA1-A22E-A038-31BD-B0B1654FF0BF}"/>
              </a:ext>
            </a:extLst>
          </p:cNvPr>
          <p:cNvSpPr txBox="1"/>
          <p:nvPr/>
        </p:nvSpPr>
        <p:spPr>
          <a:xfrm>
            <a:off x="1527048" y="4599432"/>
            <a:ext cx="9144000" cy="122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</a:rPr>
              <a:t>3 NIGHTS INCENTIVE PROGRAM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La dama - Actualizado en 2025, restaurante mediterráneo en Barcelona,  Cataluna">
            <a:extLst>
              <a:ext uri="{FF2B5EF4-FFF2-40B4-BE49-F238E27FC236}">
                <a16:creationId xmlns:a16="http://schemas.microsoft.com/office/drawing/2014/main" id="{A3A073BF-085F-BE0B-E4AE-6C21E961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29" r="3" b="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 descr="PLATJA CA LA NURI - Actualizado en 2025, restaurante catalán en Barcelona,  Barcelona">
            <a:extLst>
              <a:ext uri="{FF2B5EF4-FFF2-40B4-BE49-F238E27FC236}">
                <a16:creationId xmlns:a16="http://schemas.microsoft.com/office/drawing/2014/main" id="{D8330351-7F23-1418-AFCB-0C2D1856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2" r="29278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La Pedrera Esencial | Visit Barcelona Tickets">
            <a:extLst>
              <a:ext uri="{FF2B5EF4-FFF2-40B4-BE49-F238E27FC236}">
                <a16:creationId xmlns:a16="http://schemas.microsoft.com/office/drawing/2014/main" id="{3D356564-8E39-BE8B-D101-57C1E08F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36" r="-1" b="1257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949AC-3747-C362-F0F4-3A8252F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7" y="709613"/>
            <a:ext cx="6232025" cy="1397000"/>
          </a:xfrm>
        </p:spPr>
        <p:txBody>
          <a:bodyPr>
            <a:normAutofit/>
          </a:bodyPr>
          <a:lstStyle/>
          <a:p>
            <a:r>
              <a:rPr lang="es-ES" sz="3400"/>
              <a:t>DAY 1: Welcome to Barcelona!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5E569-EFAD-D9F7-77A6-9613E1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900" err="1">
                <a:latin typeface="+mj-lt"/>
                <a:ea typeface="+mj-ea"/>
                <a:cs typeface="+mj-cs"/>
              </a:rPr>
              <a:t>Arrival</a:t>
            </a:r>
            <a:r>
              <a:rPr lang="es-ES" sz="1900">
                <a:latin typeface="+mj-lt"/>
                <a:ea typeface="+mj-ea"/>
                <a:cs typeface="+mj-cs"/>
              </a:rPr>
              <a:t> at </a:t>
            </a:r>
            <a:r>
              <a:rPr lang="es-ES" sz="1900" err="1">
                <a:latin typeface="+mj-lt"/>
                <a:ea typeface="+mj-ea"/>
                <a:cs typeface="+mj-cs"/>
              </a:rPr>
              <a:t>Bcn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airport</a:t>
            </a:r>
            <a:r>
              <a:rPr lang="es-ES" sz="1900">
                <a:latin typeface="+mj-lt"/>
                <a:ea typeface="+mj-ea"/>
                <a:cs typeface="+mj-cs"/>
              </a:rPr>
              <a:t> &amp; transfer </a:t>
            </a:r>
            <a:r>
              <a:rPr lang="es-ES" sz="1900" err="1">
                <a:latin typeface="+mj-lt"/>
                <a:ea typeface="+mj-ea"/>
                <a:cs typeface="+mj-cs"/>
              </a:rPr>
              <a:t>to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your</a:t>
            </a:r>
            <a:r>
              <a:rPr lang="es-ES" sz="1900">
                <a:latin typeface="+mj-lt"/>
                <a:ea typeface="+mj-ea"/>
                <a:cs typeface="+mj-cs"/>
              </a:rPr>
              <a:t> hotel. </a:t>
            </a:r>
            <a:r>
              <a:rPr lang="es-ES" sz="1900" err="1">
                <a:latin typeface="+mj-lt"/>
                <a:ea typeface="+mj-ea"/>
                <a:cs typeface="+mj-cs"/>
              </a:rPr>
              <a:t>Welcome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drink</a:t>
            </a:r>
            <a:r>
              <a:rPr lang="es-ES" sz="1900">
                <a:latin typeface="+mj-lt"/>
                <a:ea typeface="+mj-ea"/>
                <a:cs typeface="+mj-cs"/>
              </a:rPr>
              <a:t>, </a:t>
            </a:r>
            <a:r>
              <a:rPr lang="es-ES" sz="1900" err="1">
                <a:latin typeface="+mj-lt"/>
                <a:ea typeface="+mj-ea"/>
                <a:cs typeface="+mj-cs"/>
              </a:rPr>
              <a:t>keys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delivery</a:t>
            </a:r>
            <a:endParaRPr lang="es-ES" sz="1900">
              <a:latin typeface="+mj-lt"/>
              <a:ea typeface="+mj-ea"/>
              <a:cs typeface="+mj-cs"/>
            </a:endParaRPr>
          </a:p>
          <a:p>
            <a:r>
              <a:rPr lang="es-ES" sz="1900">
                <a:latin typeface="+mj-lt"/>
                <a:ea typeface="+mj-ea"/>
                <a:cs typeface="+mj-cs"/>
              </a:rPr>
              <a:t>Transfer </a:t>
            </a:r>
            <a:r>
              <a:rPr lang="es-ES" sz="1900" err="1">
                <a:latin typeface="+mj-lt"/>
                <a:ea typeface="+mj-ea"/>
                <a:cs typeface="+mj-cs"/>
              </a:rPr>
              <a:t>to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seaside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for</a:t>
            </a:r>
            <a:r>
              <a:rPr lang="es-ES" sz="1900">
                <a:latin typeface="+mj-lt"/>
                <a:ea typeface="+mj-ea"/>
                <a:cs typeface="+mj-cs"/>
              </a:rPr>
              <a:t> a </a:t>
            </a:r>
            <a:r>
              <a:rPr lang="es-ES" sz="1900" err="1">
                <a:latin typeface="+mj-lt"/>
                <a:ea typeface="+mj-ea"/>
                <a:cs typeface="+mj-cs"/>
              </a:rPr>
              <a:t>nice</a:t>
            </a:r>
            <a:r>
              <a:rPr lang="es-ES" sz="1900">
                <a:latin typeface="+mj-lt"/>
                <a:ea typeface="+mj-ea"/>
                <a:cs typeface="+mj-cs"/>
              </a:rPr>
              <a:t> paella lunch </a:t>
            </a:r>
            <a:r>
              <a:rPr lang="es-ES" sz="1900" err="1">
                <a:latin typeface="+mj-lt"/>
                <a:ea typeface="+mj-ea"/>
                <a:cs typeface="+mj-cs"/>
              </a:rPr>
              <a:t>by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sea, </a:t>
            </a:r>
            <a:r>
              <a:rPr lang="es-ES" sz="1900" err="1">
                <a:latin typeface="+mj-lt"/>
                <a:ea typeface="+mj-ea"/>
                <a:cs typeface="+mj-cs"/>
              </a:rPr>
              <a:t>followed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by</a:t>
            </a:r>
            <a:r>
              <a:rPr lang="es-ES" sz="1900">
                <a:latin typeface="+mj-lt"/>
                <a:ea typeface="+mj-ea"/>
                <a:cs typeface="+mj-cs"/>
              </a:rPr>
              <a:t> a </a:t>
            </a:r>
            <a:r>
              <a:rPr lang="es-ES" sz="1900" err="1">
                <a:latin typeface="+mj-lt"/>
                <a:ea typeface="+mj-ea"/>
                <a:cs typeface="+mj-cs"/>
              </a:rPr>
              <a:t>panoramic</a:t>
            </a:r>
            <a:r>
              <a:rPr lang="es-ES" sz="1900">
                <a:latin typeface="+mj-lt"/>
                <a:ea typeface="+mj-ea"/>
                <a:cs typeface="+mj-cs"/>
              </a:rPr>
              <a:t> tour </a:t>
            </a:r>
            <a:r>
              <a:rPr lang="es-ES" sz="1900" err="1">
                <a:latin typeface="+mj-lt"/>
                <a:ea typeface="+mj-ea"/>
                <a:cs typeface="+mj-cs"/>
              </a:rPr>
              <a:t>of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city</a:t>
            </a:r>
            <a:r>
              <a:rPr lang="es-ES" sz="1900">
                <a:latin typeface="+mj-lt"/>
                <a:ea typeface="+mj-ea"/>
                <a:cs typeface="+mj-cs"/>
              </a:rPr>
              <a:t> and </a:t>
            </a:r>
            <a:r>
              <a:rPr lang="es-ES" sz="1900" err="1">
                <a:latin typeface="+mj-lt"/>
                <a:ea typeface="+mj-ea"/>
                <a:cs typeface="+mj-cs"/>
              </a:rPr>
              <a:t>its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different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architectural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areas</a:t>
            </a:r>
            <a:r>
              <a:rPr lang="es-ES" sz="1900"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s-ES" sz="1900" err="1">
                <a:latin typeface="+mj-lt"/>
                <a:ea typeface="+mj-ea"/>
                <a:cs typeface="+mj-cs"/>
              </a:rPr>
              <a:t>Early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evening</a:t>
            </a:r>
            <a:r>
              <a:rPr lang="es-ES" sz="1900">
                <a:latin typeface="+mj-lt"/>
                <a:ea typeface="+mj-ea"/>
                <a:cs typeface="+mj-cs"/>
              </a:rPr>
              <a:t>, </a:t>
            </a:r>
            <a:r>
              <a:rPr lang="es-ES" sz="1900" err="1">
                <a:latin typeface="+mj-lt"/>
                <a:ea typeface="+mj-ea"/>
                <a:cs typeface="+mj-cs"/>
              </a:rPr>
              <a:t>we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will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enjoy</a:t>
            </a:r>
            <a:r>
              <a:rPr lang="es-ES" sz="1900">
                <a:latin typeface="+mj-lt"/>
                <a:ea typeface="+mj-ea"/>
                <a:cs typeface="+mj-cs"/>
              </a:rPr>
              <a:t> a </a:t>
            </a:r>
            <a:r>
              <a:rPr lang="es-ES" sz="1900" err="1">
                <a:latin typeface="+mj-lt"/>
                <a:ea typeface="+mj-ea"/>
                <a:cs typeface="+mj-cs"/>
              </a:rPr>
              <a:t>private</a:t>
            </a:r>
            <a:r>
              <a:rPr lang="es-ES" sz="1900">
                <a:latin typeface="+mj-lt"/>
                <a:ea typeface="+mj-ea"/>
                <a:cs typeface="+mj-cs"/>
              </a:rPr>
              <a:t> tour </a:t>
            </a:r>
            <a:r>
              <a:rPr lang="es-ES" sz="1900" err="1">
                <a:latin typeface="+mj-lt"/>
                <a:ea typeface="+mj-ea"/>
                <a:cs typeface="+mj-cs"/>
              </a:rPr>
              <a:t>of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one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of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Modernist</a:t>
            </a:r>
            <a:r>
              <a:rPr lang="es-ES" sz="1900">
                <a:latin typeface="+mj-lt"/>
                <a:ea typeface="+mj-ea"/>
                <a:cs typeface="+mj-cs"/>
              </a:rPr>
              <a:t> gem </a:t>
            </a:r>
            <a:r>
              <a:rPr lang="es-ES" sz="1900" err="1">
                <a:latin typeface="+mj-lt"/>
                <a:ea typeface="+mj-ea"/>
                <a:cs typeface="+mj-cs"/>
              </a:rPr>
              <a:t>of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city</a:t>
            </a:r>
            <a:r>
              <a:rPr lang="es-ES" sz="1900">
                <a:latin typeface="+mj-lt"/>
                <a:ea typeface="+mj-ea"/>
                <a:cs typeface="+mj-cs"/>
              </a:rPr>
              <a:t>, Casa Mila, </a:t>
            </a:r>
            <a:r>
              <a:rPr lang="es-ES" sz="1900" err="1">
                <a:latin typeface="+mj-lt"/>
                <a:ea typeface="+mj-ea"/>
                <a:cs typeface="+mj-cs"/>
              </a:rPr>
              <a:t>ending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with</a:t>
            </a:r>
            <a:r>
              <a:rPr lang="es-ES" sz="1900">
                <a:latin typeface="+mj-lt"/>
                <a:ea typeface="+mj-ea"/>
                <a:cs typeface="+mj-cs"/>
              </a:rPr>
              <a:t> a </a:t>
            </a:r>
            <a:r>
              <a:rPr lang="es-ES" sz="1900" err="1">
                <a:latin typeface="+mj-lt"/>
                <a:ea typeface="+mj-ea"/>
                <a:cs typeface="+mj-cs"/>
              </a:rPr>
              <a:t>glass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of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sparkling</a:t>
            </a:r>
            <a:r>
              <a:rPr lang="es-ES" sz="1900">
                <a:latin typeface="+mj-lt"/>
                <a:ea typeface="+mj-ea"/>
                <a:cs typeface="+mj-cs"/>
              </a:rPr>
              <a:t> cava in </a:t>
            </a:r>
            <a:r>
              <a:rPr lang="es-ES" sz="1900" err="1">
                <a:latin typeface="+mj-lt"/>
                <a:ea typeface="+mj-ea"/>
                <a:cs typeface="+mj-cs"/>
              </a:rPr>
              <a:t>its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magnificent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rooftop</a:t>
            </a:r>
            <a:r>
              <a:rPr lang="es-ES" sz="190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es-ES" sz="1900" err="1">
                <a:latin typeface="+mj-lt"/>
                <a:ea typeface="+mj-ea"/>
                <a:cs typeface="+mj-cs"/>
              </a:rPr>
              <a:t>The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day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will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end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with</a:t>
            </a:r>
            <a:r>
              <a:rPr lang="es-ES" sz="1900">
                <a:latin typeface="+mj-lt"/>
                <a:ea typeface="+mj-ea"/>
                <a:cs typeface="+mj-cs"/>
              </a:rPr>
              <a:t> a </a:t>
            </a:r>
            <a:r>
              <a:rPr lang="es-ES" sz="1900" err="1">
                <a:latin typeface="+mj-lt"/>
                <a:ea typeface="+mj-ea"/>
                <a:cs typeface="+mj-cs"/>
              </a:rPr>
              <a:t>classic</a:t>
            </a:r>
            <a:r>
              <a:rPr lang="es-ES" sz="1900">
                <a:latin typeface="+mj-lt"/>
                <a:ea typeface="+mj-ea"/>
                <a:cs typeface="+mj-cs"/>
              </a:rPr>
              <a:t> and </a:t>
            </a:r>
            <a:r>
              <a:rPr lang="es-ES" sz="1900" err="1">
                <a:latin typeface="+mj-lt"/>
                <a:ea typeface="+mj-ea"/>
                <a:cs typeface="+mj-cs"/>
              </a:rPr>
              <a:t>sophisticated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dinner</a:t>
            </a:r>
            <a:r>
              <a:rPr lang="es-ES" sz="1900">
                <a:latin typeface="+mj-lt"/>
                <a:ea typeface="+mj-ea"/>
                <a:cs typeface="+mj-cs"/>
              </a:rPr>
              <a:t> </a:t>
            </a:r>
            <a:r>
              <a:rPr lang="es-ES" sz="1900" err="1">
                <a:latin typeface="+mj-lt"/>
                <a:ea typeface="+mj-ea"/>
                <a:cs typeface="+mj-cs"/>
              </a:rPr>
              <a:t>held</a:t>
            </a:r>
            <a:r>
              <a:rPr lang="es-ES" sz="1900">
                <a:latin typeface="+mj-lt"/>
                <a:ea typeface="+mj-ea"/>
                <a:cs typeface="+mj-cs"/>
              </a:rPr>
              <a:t> in a </a:t>
            </a:r>
            <a:r>
              <a:rPr lang="es-ES" sz="1900" err="1">
                <a:latin typeface="+mj-lt"/>
                <a:ea typeface="+mj-ea"/>
                <a:cs typeface="+mj-cs"/>
              </a:rPr>
              <a:t>Modernist</a:t>
            </a:r>
            <a:r>
              <a:rPr lang="es-ES" sz="1900">
                <a:latin typeface="+mj-lt"/>
                <a:ea typeface="+mj-ea"/>
                <a:cs typeface="+mj-cs"/>
              </a:rPr>
              <a:t> venue.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CB39D4A-E8ED-CBBF-D5F7-4DF01EAFB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81C0-14EB-EC54-E360-82D9E3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colorido, tabla, azul, sostener&#10;&#10;El contenido generado por inteligencia artificial puede ser incorrecto.">
            <a:extLst>
              <a:ext uri="{FF2B5EF4-FFF2-40B4-BE49-F238E27FC236}">
                <a16:creationId xmlns:a16="http://schemas.microsoft.com/office/drawing/2014/main" id="{9CCC9786-FA04-FEBA-C63F-9B9EB71A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49" r="2797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7D9A3D-BD9B-DC37-62B8-CD10F5FB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09" r="4795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Imagen 3" descr="Imagen que contiene tabla, edificio, decorado, comida&#10;&#10;El contenido generado por inteligencia artificial puede ser incorrecto.">
            <a:extLst>
              <a:ext uri="{FF2B5EF4-FFF2-40B4-BE49-F238E27FC236}">
                <a16:creationId xmlns:a16="http://schemas.microsoft.com/office/drawing/2014/main" id="{E017CDD9-AAFC-2D35-5FBC-779A98E4F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941" r="-1" b="1657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7E199-23FA-FEDA-E865-724114AE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4" y="721519"/>
            <a:ext cx="5648618" cy="1385094"/>
          </a:xfrm>
        </p:spPr>
        <p:txBody>
          <a:bodyPr>
            <a:normAutofit/>
          </a:bodyPr>
          <a:lstStyle/>
          <a:p>
            <a:r>
              <a:rPr lang="es-ES" sz="3400"/>
              <a:t>DAY 2: Culture </a:t>
            </a:r>
            <a:r>
              <a:rPr lang="es-ES" sz="3400" err="1"/>
              <a:t>Immersion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BC0F4-0417-F5B0-50E3-1359CF0E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 sz="1700" err="1">
                <a:latin typeface="+mj-lt"/>
                <a:ea typeface="+mj-ea"/>
                <a:cs typeface="+mj-cs"/>
              </a:rPr>
              <a:t>Our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day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start</a:t>
            </a:r>
            <a:r>
              <a:rPr lang="es-ES" sz="1700">
                <a:latin typeface="+mj-lt"/>
                <a:ea typeface="+mj-ea"/>
                <a:cs typeface="+mj-cs"/>
              </a:rPr>
              <a:t> after </a:t>
            </a:r>
            <a:r>
              <a:rPr lang="es-ES" sz="1700" err="1">
                <a:latin typeface="+mj-lt"/>
                <a:ea typeface="+mj-ea"/>
                <a:cs typeface="+mj-cs"/>
              </a:rPr>
              <a:t>breakfast</a:t>
            </a:r>
            <a:r>
              <a:rPr lang="es-ES" sz="1700">
                <a:latin typeface="+mj-lt"/>
                <a:ea typeface="+mj-ea"/>
                <a:cs typeface="+mj-cs"/>
              </a:rPr>
              <a:t>, </a:t>
            </a:r>
            <a:r>
              <a:rPr lang="es-ES" sz="1700" err="1">
                <a:latin typeface="+mj-lt"/>
                <a:ea typeface="+mj-ea"/>
                <a:cs typeface="+mj-cs"/>
              </a:rPr>
              <a:t>with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the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must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see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for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any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architecture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lover</a:t>
            </a:r>
            <a:r>
              <a:rPr lang="es-ES" sz="1700">
                <a:latin typeface="+mj-lt"/>
                <a:ea typeface="+mj-ea"/>
                <a:cs typeface="+mj-cs"/>
              </a:rPr>
              <a:t>: a </a:t>
            </a:r>
            <a:r>
              <a:rPr lang="es-ES" sz="1700" err="1">
                <a:latin typeface="+mj-lt"/>
                <a:ea typeface="+mj-ea"/>
                <a:cs typeface="+mj-cs"/>
              </a:rPr>
              <a:t>visit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of</a:t>
            </a:r>
            <a:r>
              <a:rPr lang="es-ES" sz="1700">
                <a:latin typeface="+mj-lt"/>
                <a:ea typeface="+mj-ea"/>
                <a:cs typeface="+mj-cs"/>
              </a:rPr>
              <a:t> Sagrada familia and Park </a:t>
            </a:r>
            <a:r>
              <a:rPr lang="es-ES" sz="1700" err="1">
                <a:latin typeface="+mj-lt"/>
                <a:ea typeface="+mj-ea"/>
                <a:cs typeface="+mj-cs"/>
              </a:rPr>
              <a:t>Guell</a:t>
            </a:r>
            <a:r>
              <a:rPr lang="es-ES" sz="1700">
                <a:latin typeface="+mj-lt"/>
                <a:ea typeface="+mj-ea"/>
                <a:cs typeface="+mj-cs"/>
              </a:rPr>
              <a:t>, led </a:t>
            </a:r>
            <a:r>
              <a:rPr lang="es-ES" sz="1700" err="1">
                <a:latin typeface="+mj-lt"/>
                <a:ea typeface="+mj-ea"/>
                <a:cs typeface="+mj-cs"/>
              </a:rPr>
              <a:t>by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our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specialized</a:t>
            </a:r>
            <a:r>
              <a:rPr lang="es-ES" sz="1700">
                <a:latin typeface="+mj-lt"/>
                <a:ea typeface="+mj-ea"/>
                <a:cs typeface="+mj-cs"/>
              </a:rPr>
              <a:t> guides, </a:t>
            </a:r>
            <a:r>
              <a:rPr lang="es-ES" sz="1700" err="1">
                <a:latin typeface="+mj-lt"/>
                <a:ea typeface="+mj-ea"/>
                <a:cs typeface="+mj-cs"/>
              </a:rPr>
              <a:t>who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make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you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travel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inside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Gaudi's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magic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world</a:t>
            </a:r>
            <a:r>
              <a:rPr lang="es-ES" sz="1700">
                <a:latin typeface="+mj-lt"/>
                <a:ea typeface="+mj-ea"/>
                <a:cs typeface="+mj-cs"/>
              </a:rPr>
              <a:t> and </a:t>
            </a:r>
            <a:r>
              <a:rPr lang="es-ES" sz="1700" err="1">
                <a:latin typeface="+mj-lt"/>
                <a:ea typeface="+mj-ea"/>
                <a:cs typeface="+mj-cs"/>
              </a:rPr>
              <a:t>mind</a:t>
            </a:r>
            <a:r>
              <a:rPr lang="es-ES" sz="1700">
                <a:latin typeface="+mj-lt"/>
                <a:ea typeface="+mj-ea"/>
                <a:cs typeface="+mj-cs"/>
              </a:rPr>
              <a:t>.</a:t>
            </a:r>
            <a:endParaRPr lang="es-ES" sz="1700">
              <a:latin typeface="Aptos Display"/>
              <a:ea typeface="+mn-lt"/>
              <a:cs typeface="+mn-lt"/>
            </a:endParaRPr>
          </a:p>
          <a:p>
            <a:r>
              <a:rPr lang="es-ES" sz="1700">
                <a:latin typeface="+mj-lt"/>
                <a:ea typeface="+mj-ea"/>
                <a:cs typeface="+mj-cs"/>
              </a:rPr>
              <a:t>Lunch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take</a:t>
            </a:r>
            <a:r>
              <a:rPr lang="es-ES" sz="1700">
                <a:latin typeface="+mj-lt"/>
                <a:ea typeface="+mj-ea"/>
                <a:cs typeface="+mj-cs"/>
              </a:rPr>
              <a:t> place in </a:t>
            </a:r>
            <a:r>
              <a:rPr lang="es-ES" sz="1700" err="1">
                <a:latin typeface="+mj-lt"/>
                <a:ea typeface="+mj-ea"/>
                <a:cs typeface="+mj-cs"/>
              </a:rPr>
              <a:t>another</a:t>
            </a:r>
            <a:r>
              <a:rPr lang="es-ES" sz="1700">
                <a:latin typeface="+mj-lt"/>
                <a:ea typeface="+mj-ea"/>
                <a:cs typeface="+mj-cs"/>
              </a:rPr>
              <a:t>, </a:t>
            </a:r>
            <a:r>
              <a:rPr lang="es-ES" sz="1700" err="1">
                <a:latin typeface="+mj-lt"/>
                <a:ea typeface="+mj-ea"/>
                <a:cs typeface="+mj-cs"/>
              </a:rPr>
              <a:t>less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known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Modernist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venue</a:t>
            </a:r>
            <a:r>
              <a:rPr lang="es-ES" sz="1700">
                <a:latin typeface="+mj-lt"/>
                <a:ea typeface="+mj-ea"/>
                <a:cs typeface="+mj-cs"/>
              </a:rPr>
              <a:t> in </a:t>
            </a:r>
            <a:r>
              <a:rPr lang="es-ES" sz="1700" err="1">
                <a:latin typeface="+mj-lt"/>
                <a:ea typeface="+mj-ea"/>
                <a:cs typeface="+mj-cs"/>
              </a:rPr>
              <a:t>the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city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also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designed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by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the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genius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architect</a:t>
            </a:r>
            <a:r>
              <a:rPr lang="es-ES" sz="1700">
                <a:latin typeface="+mj-lt"/>
                <a:ea typeface="+mj-ea"/>
                <a:cs typeface="+mj-cs"/>
              </a:rPr>
              <a:t>, </a:t>
            </a:r>
            <a:r>
              <a:rPr lang="es-ES" sz="1700" err="1">
                <a:latin typeface="+mj-lt"/>
                <a:ea typeface="+mj-ea"/>
                <a:cs typeface="+mj-cs"/>
              </a:rPr>
              <a:t>allowing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you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to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connect</a:t>
            </a:r>
            <a:r>
              <a:rPr lang="es-ES" sz="1700">
                <a:latin typeface="+mj-lt"/>
                <a:ea typeface="+mj-ea"/>
                <a:cs typeface="+mj-cs"/>
              </a:rPr>
              <a:t> in a </a:t>
            </a:r>
            <a:r>
              <a:rPr lang="es-ES" sz="1700" err="1">
                <a:latin typeface="+mj-lt"/>
                <a:ea typeface="+mj-ea"/>
                <a:cs typeface="+mj-cs"/>
              </a:rPr>
              <a:t>most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intimate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way</a:t>
            </a:r>
            <a:r>
              <a:rPr lang="es-ES" sz="1700">
                <a:latin typeface="+mj-lt"/>
                <a:ea typeface="+mj-ea"/>
                <a:cs typeface="+mj-cs"/>
              </a:rPr>
              <a:t>. </a:t>
            </a:r>
            <a:r>
              <a:rPr lang="es-ES" sz="1700" err="1">
                <a:latin typeface="+mj-lt"/>
                <a:ea typeface="+mj-ea"/>
                <a:cs typeface="+mj-cs"/>
              </a:rPr>
              <a:t>This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is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where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set up </a:t>
            </a:r>
            <a:r>
              <a:rPr lang="es-ES" sz="1700" err="1">
                <a:latin typeface="+mj-lt"/>
                <a:ea typeface="+mj-ea"/>
                <a:cs typeface="+mj-cs"/>
              </a:rPr>
              <a:t>our</a:t>
            </a:r>
            <a:r>
              <a:rPr lang="es-ES" sz="1700">
                <a:latin typeface="+mj-lt"/>
                <a:ea typeface="+mj-ea"/>
                <a:cs typeface="+mj-cs"/>
              </a:rPr>
              <a:t> creative </a:t>
            </a:r>
            <a:r>
              <a:rPr lang="es-ES" sz="1700" err="1">
                <a:latin typeface="+mj-lt"/>
                <a:ea typeface="+mj-ea"/>
                <a:cs typeface="+mj-cs"/>
              </a:rPr>
              <a:t>team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building</a:t>
            </a:r>
            <a:r>
              <a:rPr lang="es-ES" sz="1700">
                <a:latin typeface="+mj-lt"/>
                <a:ea typeface="+mj-ea"/>
                <a:cs typeface="+mj-cs"/>
              </a:rPr>
              <a:t>: </a:t>
            </a:r>
            <a:r>
              <a:rPr lang="es-ES" sz="1700" err="1">
                <a:latin typeface="+mj-lt"/>
                <a:ea typeface="+mj-ea"/>
                <a:cs typeface="+mj-cs"/>
              </a:rPr>
              <a:t>the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trencadis</a:t>
            </a:r>
            <a:r>
              <a:rPr lang="es-ES" sz="1700">
                <a:latin typeface="+mj-lt"/>
                <a:ea typeface="+mj-ea"/>
                <a:cs typeface="+mj-cs"/>
              </a:rPr>
              <a:t> workshop, </a:t>
            </a:r>
            <a:r>
              <a:rPr lang="es-ES" sz="1700" err="1">
                <a:latin typeface="+mj-lt"/>
                <a:ea typeface="+mj-ea"/>
                <a:cs typeface="+mj-cs"/>
              </a:rPr>
              <a:t>during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which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participants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create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their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own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workcraft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using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Gaudi's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famous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mosaic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work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technique</a:t>
            </a:r>
            <a:r>
              <a:rPr lang="es-ES" sz="1700">
                <a:latin typeface="+mj-lt"/>
                <a:ea typeface="+mj-ea"/>
                <a:cs typeface="+mj-cs"/>
              </a:rPr>
              <a:t>.</a:t>
            </a:r>
            <a:endParaRPr lang="es-ES" sz="1700">
              <a:latin typeface="Aptos Display"/>
              <a:ea typeface="+mn-lt"/>
              <a:cs typeface="+mn-lt"/>
            </a:endParaRPr>
          </a:p>
          <a:p>
            <a:r>
              <a:rPr lang="es-ES" sz="1700">
                <a:latin typeface="+mj-lt"/>
                <a:ea typeface="+mj-ea"/>
                <a:cs typeface="+mj-cs"/>
              </a:rPr>
              <a:t>In </a:t>
            </a:r>
            <a:r>
              <a:rPr lang="es-ES" sz="1700" err="1">
                <a:latin typeface="+mj-lt"/>
                <a:ea typeface="+mj-ea"/>
                <a:cs typeface="+mj-cs"/>
              </a:rPr>
              <a:t>the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evening</a:t>
            </a:r>
            <a:r>
              <a:rPr lang="es-ES" sz="1700">
                <a:latin typeface="+mj-lt"/>
                <a:ea typeface="+mj-ea"/>
                <a:cs typeface="+mj-cs"/>
              </a:rPr>
              <a:t>, </a:t>
            </a:r>
            <a:r>
              <a:rPr lang="es-ES" sz="1700" err="1">
                <a:latin typeface="+mj-lt"/>
                <a:ea typeface="+mj-ea"/>
                <a:cs typeface="+mj-cs"/>
              </a:rPr>
              <a:t>we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will</a:t>
            </a:r>
            <a:r>
              <a:rPr lang="es-ES" sz="1700">
                <a:latin typeface="+mj-lt"/>
                <a:ea typeface="+mj-ea"/>
                <a:cs typeface="+mj-cs"/>
              </a:rPr>
              <a:t> head </a:t>
            </a:r>
            <a:r>
              <a:rPr lang="es-ES" sz="1700" err="1">
                <a:latin typeface="+mj-lt"/>
                <a:ea typeface="+mj-ea"/>
                <a:cs typeface="+mj-cs"/>
              </a:rPr>
              <a:t>to</a:t>
            </a:r>
            <a:r>
              <a:rPr lang="es-ES" sz="1700">
                <a:latin typeface="+mj-lt"/>
                <a:ea typeface="+mj-ea"/>
                <a:cs typeface="+mj-cs"/>
              </a:rPr>
              <a:t> MNAC </a:t>
            </a:r>
            <a:r>
              <a:rPr lang="es-ES" sz="1700" err="1">
                <a:latin typeface="+mj-lt"/>
                <a:ea typeface="+mj-ea"/>
                <a:cs typeface="+mj-cs"/>
              </a:rPr>
              <a:t>museum</a:t>
            </a:r>
            <a:r>
              <a:rPr lang="es-ES" sz="1700">
                <a:latin typeface="+mj-lt"/>
                <a:ea typeface="+mj-ea"/>
                <a:cs typeface="+mj-cs"/>
              </a:rPr>
              <a:t>, </a:t>
            </a:r>
            <a:r>
              <a:rPr lang="es-ES" sz="1700" err="1">
                <a:latin typeface="+mj-lt"/>
                <a:ea typeface="+mj-ea"/>
                <a:cs typeface="+mj-cs"/>
              </a:rPr>
              <a:t>guardian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of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Modernist</a:t>
            </a:r>
            <a:r>
              <a:rPr lang="es-ES" sz="1700">
                <a:latin typeface="+mj-lt"/>
                <a:ea typeface="+mj-ea"/>
                <a:cs typeface="+mj-cs"/>
              </a:rPr>
              <a:t> culture, </a:t>
            </a:r>
            <a:r>
              <a:rPr lang="es-ES" sz="1700" err="1">
                <a:latin typeface="+mj-lt"/>
                <a:ea typeface="+mj-ea"/>
                <a:cs typeface="+mj-cs"/>
              </a:rPr>
              <a:t>for</a:t>
            </a:r>
            <a:r>
              <a:rPr lang="es-ES" sz="1700">
                <a:latin typeface="+mj-lt"/>
                <a:ea typeface="+mj-ea"/>
                <a:cs typeface="+mj-cs"/>
              </a:rPr>
              <a:t> a </a:t>
            </a:r>
            <a:r>
              <a:rPr lang="es-ES" sz="1700" err="1">
                <a:latin typeface="+mj-lt"/>
                <a:ea typeface="+mj-ea"/>
                <a:cs typeface="+mj-cs"/>
              </a:rPr>
              <a:t>lovely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dinner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with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direct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views</a:t>
            </a:r>
            <a:r>
              <a:rPr lang="es-ES" sz="1700">
                <a:latin typeface="+mj-lt"/>
                <a:ea typeface="+mj-ea"/>
                <a:cs typeface="+mj-cs"/>
              </a:rPr>
              <a:t> </a:t>
            </a:r>
            <a:r>
              <a:rPr lang="es-ES" sz="1700" err="1">
                <a:latin typeface="+mj-lt"/>
                <a:ea typeface="+mj-ea"/>
                <a:cs typeface="+mj-cs"/>
              </a:rPr>
              <a:t>on</a:t>
            </a:r>
            <a:r>
              <a:rPr lang="es-ES" sz="1700">
                <a:latin typeface="+mj-lt"/>
                <a:ea typeface="+mj-ea"/>
                <a:cs typeface="+mj-cs"/>
              </a:rPr>
              <a:t> Montjuic Magic </a:t>
            </a:r>
            <a:r>
              <a:rPr lang="es-ES" sz="1700" err="1">
                <a:latin typeface="+mj-lt"/>
                <a:ea typeface="+mj-ea"/>
                <a:cs typeface="+mj-cs"/>
              </a:rPr>
              <a:t>fountains</a:t>
            </a:r>
            <a:endParaRPr lang="es-ES" sz="1700" err="1">
              <a:latin typeface="Aptos Display"/>
              <a:ea typeface="+mn-lt"/>
              <a:cs typeface="+mn-lt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9ED7-A267-8A98-5BBD-E892FAD2EA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4741A-2A2C-3272-82F1-37A7DEED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10B058-324E-968F-6F88-8F0774D3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4000"/>
                    </a14:imgEffect>
                    <a14:imgEffect>
                      <a14:brightnessContrast bright="1000" contrast="-30000"/>
                    </a14:imgEffect>
                  </a14:imgLayer>
                </a14:imgProps>
              </a:ext>
            </a:extLst>
          </a:blip>
          <a:srcRect l="28395" r="1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 descr="Un grupo de personas sentadas en una sala&#10;&#10;El contenido generado por inteligencia artificial puede ser incorrecto.">
            <a:extLst>
              <a:ext uri="{FF2B5EF4-FFF2-40B4-BE49-F238E27FC236}">
                <a16:creationId xmlns:a16="http://schemas.microsoft.com/office/drawing/2014/main" id="{85F812A3-EFEA-62F1-259E-6657CB2C83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91" b="989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Un grupo de personas en una iglesia&#10;&#10;El contenido generado por inteligencia artificial puede ser incorrecto.">
            <a:extLst>
              <a:ext uri="{FF2B5EF4-FFF2-40B4-BE49-F238E27FC236}">
                <a16:creationId xmlns:a16="http://schemas.microsoft.com/office/drawing/2014/main" id="{B54562FE-0465-2C70-569B-5641B3D5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338" b="19338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3FC4D-669B-4921-C025-52550C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50" y="685800"/>
            <a:ext cx="5481931" cy="1385094"/>
          </a:xfrm>
        </p:spPr>
        <p:txBody>
          <a:bodyPr>
            <a:normAutofit/>
          </a:bodyPr>
          <a:lstStyle/>
          <a:p>
            <a:r>
              <a:rPr lang="es-ES" sz="3400"/>
              <a:t>DAY 3: </a:t>
            </a:r>
            <a:r>
              <a:rPr lang="es-ES" sz="3400" err="1">
                <a:ea typeface="+mj-lt"/>
                <a:cs typeface="+mj-lt"/>
              </a:rPr>
              <a:t>Gatronomy</a:t>
            </a:r>
            <a:r>
              <a:rPr lang="es-ES" sz="3400">
                <a:ea typeface="+mj-lt"/>
                <a:cs typeface="+mj-lt"/>
              </a:rPr>
              <a:t> &amp; </a:t>
            </a:r>
            <a:r>
              <a:rPr lang="es-ES" sz="3400" err="1">
                <a:ea typeface="+mj-lt"/>
                <a:cs typeface="+mj-lt"/>
              </a:rPr>
              <a:t>tradition</a:t>
            </a:r>
            <a:r>
              <a:rPr lang="es-ES" sz="3400">
                <a:ea typeface="+mj-lt"/>
                <a:cs typeface="+mj-lt"/>
              </a:rPr>
              <a:t> </a:t>
            </a:r>
            <a:endParaRPr lang="es-ES" sz="3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59F8A-96DE-F988-91F7-FF92E80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25" y="1852864"/>
            <a:ext cx="5433678" cy="4689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sz="1600" err="1">
                <a:latin typeface="+mj-lt"/>
                <a:ea typeface="+mj-ea"/>
                <a:cs typeface="+mj-cs"/>
              </a:rPr>
              <a:t>Today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we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escape </a:t>
            </a:r>
            <a:r>
              <a:rPr lang="es-ES" sz="1600" err="1">
                <a:latin typeface="+mj-lt"/>
                <a:ea typeface="+mj-ea"/>
                <a:cs typeface="+mj-cs"/>
              </a:rPr>
              <a:t>from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city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discover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Catalonia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land</a:t>
            </a:r>
            <a:r>
              <a:rPr lang="es-ES" sz="1600">
                <a:latin typeface="+mj-lt"/>
                <a:ea typeface="+mj-ea"/>
                <a:cs typeface="+mj-cs"/>
              </a:rPr>
              <a:t> and </a:t>
            </a:r>
            <a:r>
              <a:rPr lang="es-ES" sz="1600" err="1">
                <a:latin typeface="+mj-lt"/>
                <a:ea typeface="+mj-ea"/>
                <a:cs typeface="+mj-cs"/>
              </a:rPr>
              <a:t>its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most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rooted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traditions</a:t>
            </a:r>
            <a:r>
              <a:rPr lang="es-ES" sz="1600">
                <a:latin typeface="+mj-lt"/>
                <a:ea typeface="+mj-ea"/>
                <a:cs typeface="+mj-cs"/>
              </a:rPr>
              <a:t>. After </a:t>
            </a:r>
            <a:r>
              <a:rPr lang="es-ES" sz="1600" err="1">
                <a:latin typeface="+mj-lt"/>
                <a:ea typeface="+mj-ea"/>
                <a:cs typeface="+mj-cs"/>
              </a:rPr>
              <a:t>breakfast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we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head </a:t>
            </a:r>
            <a:r>
              <a:rPr lang="es-ES" sz="1600" err="1">
                <a:latin typeface="+mj-lt"/>
                <a:ea typeface="+mj-ea"/>
                <a:cs typeface="+mj-cs"/>
              </a:rPr>
              <a:t>to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Penedes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region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land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wine</a:t>
            </a:r>
            <a:r>
              <a:rPr lang="es-ES" sz="1600">
                <a:latin typeface="+mj-lt"/>
                <a:ea typeface="+mj-ea"/>
                <a:cs typeface="+mj-cs"/>
              </a:rPr>
              <a:t> and </a:t>
            </a:r>
            <a:r>
              <a:rPr lang="es-ES" sz="1600" err="1">
                <a:latin typeface="+mj-lt"/>
                <a:ea typeface="+mj-ea"/>
                <a:cs typeface="+mj-cs"/>
              </a:rPr>
              <a:t>world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famous</a:t>
            </a:r>
            <a:r>
              <a:rPr lang="es-ES" sz="1600">
                <a:latin typeface="+mj-lt"/>
                <a:ea typeface="+mj-ea"/>
                <a:cs typeface="+mj-cs"/>
              </a:rPr>
              <a:t> cava. </a:t>
            </a:r>
          </a:p>
          <a:p>
            <a:r>
              <a:rPr lang="es-ES" sz="1600" err="1">
                <a:latin typeface="+mj-lt"/>
                <a:ea typeface="+mj-ea"/>
                <a:cs typeface="+mj-cs"/>
              </a:rPr>
              <a:t>Our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day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trip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destination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be a </a:t>
            </a:r>
            <a:r>
              <a:rPr lang="es-ES" sz="1600" err="1">
                <a:latin typeface="+mj-lt"/>
                <a:ea typeface="+mj-ea"/>
                <a:cs typeface="+mj-cs"/>
              </a:rPr>
              <a:t>Modernist</a:t>
            </a:r>
            <a:r>
              <a:rPr lang="es-ES" sz="1600">
                <a:latin typeface="+mj-lt"/>
                <a:ea typeface="+mj-ea"/>
                <a:cs typeface="+mj-cs"/>
              </a:rPr>
              <a:t> </a:t>
            </a:r>
            <a:r>
              <a:rPr lang="es-ES" sz="1600" err="1">
                <a:latin typeface="+mj-lt"/>
                <a:ea typeface="+mj-ea"/>
                <a:cs typeface="+mj-cs"/>
              </a:rPr>
              <a:t>family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owned</a:t>
            </a:r>
            <a:r>
              <a:rPr lang="es-ES" sz="1600">
                <a:latin typeface="+mj-lt"/>
                <a:ea typeface="+mj-ea"/>
                <a:cs typeface="+mj-cs"/>
              </a:rPr>
              <a:t> cava cellar .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familly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guide </a:t>
            </a:r>
            <a:r>
              <a:rPr lang="es-ES" sz="1600" err="1">
                <a:latin typeface="+mj-lt"/>
                <a:ea typeface="+mj-ea"/>
                <a:cs typeface="+mj-cs"/>
              </a:rPr>
              <a:t>us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through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their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land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their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history</a:t>
            </a:r>
            <a:r>
              <a:rPr lang="es-ES" sz="1600">
                <a:latin typeface="+mj-lt"/>
                <a:ea typeface="+mj-ea"/>
                <a:cs typeface="+mj-cs"/>
              </a:rPr>
              <a:t> and 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secrets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their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production</a:t>
            </a:r>
            <a:r>
              <a:rPr lang="es-ES" sz="1600">
                <a:latin typeface="+mj-lt"/>
                <a:ea typeface="+mj-ea"/>
                <a:cs typeface="+mj-cs"/>
              </a:rPr>
              <a:t> After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visit</a:t>
            </a:r>
            <a:r>
              <a:rPr lang="es-ES" sz="1600">
                <a:latin typeface="+mj-lt"/>
                <a:ea typeface="+mj-ea"/>
                <a:cs typeface="+mj-cs"/>
              </a:rPr>
              <a:t> and a </a:t>
            </a:r>
            <a:r>
              <a:rPr lang="es-ES" sz="1600" err="1">
                <a:latin typeface="+mj-lt"/>
                <a:ea typeface="+mj-ea"/>
                <a:cs typeface="+mj-cs"/>
              </a:rPr>
              <a:t>tasting</a:t>
            </a:r>
            <a:r>
              <a:rPr lang="es-ES" sz="1600">
                <a:latin typeface="+mj-lt"/>
                <a:ea typeface="+mj-ea"/>
                <a:cs typeface="+mj-cs"/>
              </a:rPr>
              <a:t> masterclass, </a:t>
            </a:r>
            <a:r>
              <a:rPr lang="es-ES" sz="1600" err="1">
                <a:latin typeface="+mj-lt"/>
                <a:ea typeface="+mj-ea"/>
                <a:cs typeface="+mj-cs"/>
              </a:rPr>
              <a:t>we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enjoy</a:t>
            </a:r>
            <a:r>
              <a:rPr lang="es-ES" sz="1600">
                <a:latin typeface="+mj-lt"/>
                <a:ea typeface="+mj-ea"/>
                <a:cs typeface="+mj-cs"/>
              </a:rPr>
              <a:t> a </a:t>
            </a:r>
            <a:r>
              <a:rPr lang="es-ES" sz="1600" err="1">
                <a:latin typeface="+mj-lt"/>
                <a:ea typeface="+mj-ea"/>
                <a:cs typeface="+mj-cs"/>
              </a:rPr>
              <a:t>ressourcing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outdoor</a:t>
            </a:r>
            <a:r>
              <a:rPr lang="es-ES" sz="1600">
                <a:latin typeface="+mj-lt"/>
                <a:ea typeface="+mj-ea"/>
                <a:cs typeface="+mj-cs"/>
              </a:rPr>
              <a:t> lunch and </a:t>
            </a:r>
            <a:r>
              <a:rPr lang="es-ES" sz="1600" err="1">
                <a:latin typeface="+mj-lt"/>
                <a:ea typeface="+mj-ea"/>
                <a:cs typeface="+mj-cs"/>
              </a:rPr>
              <a:t>discover</a:t>
            </a:r>
            <a:r>
              <a:rPr lang="es-ES" sz="1600">
                <a:latin typeface="+mj-lt"/>
                <a:ea typeface="+mj-ea"/>
                <a:cs typeface="+mj-cs"/>
              </a:rPr>
              <a:t> </a:t>
            </a:r>
            <a:r>
              <a:rPr lang="es-ES" sz="1600" err="1">
                <a:latin typeface="+mj-lt"/>
                <a:ea typeface="+mj-ea"/>
                <a:cs typeface="+mj-cs"/>
              </a:rPr>
              <a:t>one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most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awe-inspiring</a:t>
            </a:r>
            <a:r>
              <a:rPr lang="es-ES" sz="1600">
                <a:latin typeface="+mj-lt"/>
                <a:ea typeface="+mj-ea"/>
                <a:cs typeface="+mj-cs"/>
              </a:rPr>
              <a:t> cultural </a:t>
            </a:r>
            <a:r>
              <a:rPr lang="es-ES" sz="1600" err="1">
                <a:latin typeface="+mj-lt"/>
                <a:ea typeface="+mj-ea"/>
                <a:cs typeface="+mj-cs"/>
              </a:rPr>
              <a:t>expressions</a:t>
            </a:r>
            <a:r>
              <a:rPr lang="es-ES" sz="1600">
                <a:latin typeface="+mj-lt"/>
                <a:ea typeface="+mj-ea"/>
                <a:cs typeface="+mj-cs"/>
              </a:rPr>
              <a:t> in </a:t>
            </a:r>
            <a:r>
              <a:rPr lang="es-ES" sz="1600" err="1">
                <a:latin typeface="+mj-lt"/>
                <a:ea typeface="+mj-ea"/>
                <a:cs typeface="+mj-cs"/>
              </a:rPr>
              <a:t>Catalonia</a:t>
            </a:r>
            <a:r>
              <a:rPr lang="es-ES" sz="1600">
                <a:latin typeface="+mj-lt"/>
                <a:ea typeface="+mj-ea"/>
                <a:cs typeface="+mj-cs"/>
              </a:rPr>
              <a:t>. </a:t>
            </a:r>
            <a:r>
              <a:rPr lang="es-ES" sz="1600" err="1">
                <a:latin typeface="+mj-lt"/>
                <a:ea typeface="+mj-ea"/>
                <a:cs typeface="+mj-cs"/>
              </a:rPr>
              <a:t>It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is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art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building</a:t>
            </a:r>
            <a:r>
              <a:rPr lang="es-ES" sz="1600">
                <a:latin typeface="+mj-lt"/>
                <a:ea typeface="+mj-ea"/>
                <a:cs typeface="+mj-cs"/>
              </a:rPr>
              <a:t> human </a:t>
            </a:r>
            <a:r>
              <a:rPr lang="es-ES" sz="1600" err="1">
                <a:latin typeface="+mj-lt"/>
                <a:ea typeface="+mj-ea"/>
                <a:cs typeface="+mj-cs"/>
              </a:rPr>
              <a:t>towers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known</a:t>
            </a:r>
            <a:r>
              <a:rPr lang="es-ES" sz="1600">
                <a:latin typeface="+mj-lt"/>
                <a:ea typeface="+mj-ea"/>
                <a:cs typeface="+mj-cs"/>
              </a:rPr>
              <a:t> as </a:t>
            </a:r>
            <a:r>
              <a:rPr lang="es-ES" sz="1600" err="1">
                <a:latin typeface="+mj-lt"/>
                <a:ea typeface="+mj-ea"/>
                <a:cs typeface="+mj-cs"/>
              </a:rPr>
              <a:t>castells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where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teams</a:t>
            </a:r>
            <a:r>
              <a:rPr lang="es-ES" sz="1600">
                <a:latin typeface="+mj-lt"/>
                <a:ea typeface="+mj-ea"/>
                <a:cs typeface="+mj-cs"/>
              </a:rPr>
              <a:t> (colles) </a:t>
            </a:r>
            <a:r>
              <a:rPr lang="es-ES" sz="1600" err="1">
                <a:latin typeface="+mj-lt"/>
                <a:ea typeface="+mj-ea"/>
                <a:cs typeface="+mj-cs"/>
              </a:rPr>
              <a:t>work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together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form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towering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structures</a:t>
            </a:r>
            <a:r>
              <a:rPr lang="es-ES" sz="1600">
                <a:latin typeface="+mj-lt"/>
                <a:ea typeface="+mj-ea"/>
                <a:cs typeface="+mj-cs"/>
              </a:rPr>
              <a:t>—</a:t>
            </a:r>
            <a:r>
              <a:rPr lang="es-ES" sz="1600" err="1">
                <a:latin typeface="+mj-lt"/>
                <a:ea typeface="+mj-ea"/>
                <a:cs typeface="+mj-cs"/>
              </a:rPr>
              <a:t>sometimes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reaching</a:t>
            </a:r>
            <a:r>
              <a:rPr lang="es-ES" sz="1600">
                <a:latin typeface="+mj-lt"/>
                <a:ea typeface="+mj-ea"/>
                <a:cs typeface="+mj-cs"/>
              </a:rPr>
              <a:t> up </a:t>
            </a:r>
            <a:r>
              <a:rPr lang="es-ES" sz="1600" err="1">
                <a:latin typeface="+mj-lt"/>
                <a:ea typeface="+mj-ea"/>
                <a:cs typeface="+mj-cs"/>
              </a:rPr>
              <a:t>to</a:t>
            </a:r>
            <a:r>
              <a:rPr lang="es-ES" sz="1600">
                <a:latin typeface="+mj-lt"/>
                <a:ea typeface="+mj-ea"/>
                <a:cs typeface="+mj-cs"/>
              </a:rPr>
              <a:t> ten </a:t>
            </a:r>
            <a:r>
              <a:rPr lang="es-ES" sz="1600" err="1">
                <a:latin typeface="+mj-lt"/>
                <a:ea typeface="+mj-ea"/>
                <a:cs typeface="+mj-cs"/>
              </a:rPr>
              <a:t>levels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high</a:t>
            </a:r>
            <a:r>
              <a:rPr lang="es-ES" sz="1600">
                <a:latin typeface="+mj-lt"/>
                <a:ea typeface="+mj-ea"/>
                <a:cs typeface="+mj-cs"/>
              </a:rPr>
              <a:t>. More </a:t>
            </a:r>
            <a:r>
              <a:rPr lang="es-ES" sz="1600" err="1">
                <a:latin typeface="+mj-lt"/>
                <a:ea typeface="+mj-ea"/>
                <a:cs typeface="+mj-cs"/>
              </a:rPr>
              <a:t>than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just</a:t>
            </a:r>
            <a:r>
              <a:rPr lang="es-ES" sz="1600">
                <a:latin typeface="+mj-lt"/>
                <a:ea typeface="+mj-ea"/>
                <a:cs typeface="+mj-cs"/>
              </a:rPr>
              <a:t> a </a:t>
            </a:r>
            <a:r>
              <a:rPr lang="es-ES" sz="1600" err="1">
                <a:latin typeface="+mj-lt"/>
                <a:ea typeface="+mj-ea"/>
                <a:cs typeface="+mj-cs"/>
              </a:rPr>
              <a:t>physical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feat</a:t>
            </a:r>
            <a:r>
              <a:rPr lang="es-ES" sz="1600">
                <a:latin typeface="+mj-lt"/>
                <a:ea typeface="+mj-ea"/>
                <a:cs typeface="+mj-cs"/>
              </a:rPr>
              <a:t>, Castells </a:t>
            </a:r>
            <a:r>
              <a:rPr lang="es-ES" sz="1600" err="1">
                <a:latin typeface="+mj-lt"/>
                <a:ea typeface="+mj-ea"/>
                <a:cs typeface="+mj-cs"/>
              </a:rPr>
              <a:t>embody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Catalan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spirit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unity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resilience</a:t>
            </a:r>
            <a:r>
              <a:rPr lang="es-ES" sz="1600">
                <a:latin typeface="+mj-lt"/>
                <a:ea typeface="+mj-ea"/>
                <a:cs typeface="+mj-cs"/>
              </a:rPr>
              <a:t>, and trust. </a:t>
            </a:r>
            <a:r>
              <a:rPr lang="es-ES" sz="1600" err="1">
                <a:latin typeface="+mj-lt"/>
                <a:ea typeface="+mj-ea"/>
                <a:cs typeface="+mj-cs"/>
              </a:rPr>
              <a:t>Each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tower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is</a:t>
            </a:r>
            <a:r>
              <a:rPr lang="es-ES" sz="1600">
                <a:latin typeface="+mj-lt"/>
                <a:ea typeface="+mj-ea"/>
                <a:cs typeface="+mj-cs"/>
              </a:rPr>
              <a:t> a </a:t>
            </a:r>
            <a:r>
              <a:rPr lang="es-ES" sz="1600" err="1">
                <a:latin typeface="+mj-lt"/>
                <a:ea typeface="+mj-ea"/>
                <a:cs typeface="+mj-cs"/>
              </a:rPr>
              <a:t>breathtaking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display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strength</a:t>
            </a:r>
            <a:r>
              <a:rPr lang="es-ES" sz="1600">
                <a:latin typeface="+mj-lt"/>
                <a:ea typeface="+mj-ea"/>
                <a:cs typeface="+mj-cs"/>
              </a:rPr>
              <a:t>, balance, </a:t>
            </a:r>
            <a:r>
              <a:rPr lang="es-ES" sz="1600" err="1">
                <a:latin typeface="+mj-lt"/>
                <a:ea typeface="+mj-ea"/>
                <a:cs typeface="+mj-cs"/>
              </a:rPr>
              <a:t>courage</a:t>
            </a:r>
            <a:r>
              <a:rPr lang="es-ES" sz="1600">
                <a:latin typeface="+mj-lt"/>
                <a:ea typeface="+mj-ea"/>
                <a:cs typeface="+mj-cs"/>
              </a:rPr>
              <a:t>, and </a:t>
            </a:r>
            <a:r>
              <a:rPr lang="es-ES" sz="1600" err="1">
                <a:latin typeface="+mj-lt"/>
                <a:ea typeface="+mj-ea"/>
                <a:cs typeface="+mj-cs"/>
              </a:rPr>
              <a:t>teamwork</a:t>
            </a:r>
            <a:r>
              <a:rPr lang="es-ES" sz="1600">
                <a:latin typeface="+mj-lt"/>
                <a:ea typeface="+mj-ea"/>
                <a:cs typeface="+mj-cs"/>
              </a:rPr>
              <a:t> (</a:t>
            </a:r>
            <a:r>
              <a:rPr lang="es-ES" sz="1600" err="1">
                <a:latin typeface="+mj-lt"/>
                <a:ea typeface="+mj-ea"/>
                <a:cs typeface="+mj-cs"/>
              </a:rPr>
              <a:t>força</a:t>
            </a:r>
            <a:r>
              <a:rPr lang="es-ES" sz="1600">
                <a:latin typeface="+mj-lt"/>
                <a:ea typeface="+mj-ea"/>
                <a:cs typeface="+mj-cs"/>
              </a:rPr>
              <a:t>, </a:t>
            </a:r>
            <a:r>
              <a:rPr lang="es-ES" sz="1600" err="1">
                <a:latin typeface="+mj-lt"/>
                <a:ea typeface="+mj-ea"/>
                <a:cs typeface="+mj-cs"/>
              </a:rPr>
              <a:t>equilibri</a:t>
            </a:r>
            <a:r>
              <a:rPr lang="es-ES" sz="1600">
                <a:latin typeface="+mj-lt"/>
                <a:ea typeface="+mj-ea"/>
                <a:cs typeface="+mj-cs"/>
              </a:rPr>
              <a:t>, valor i </a:t>
            </a:r>
            <a:r>
              <a:rPr lang="es-ES" sz="1600" err="1">
                <a:latin typeface="+mj-lt"/>
                <a:ea typeface="+mj-ea"/>
                <a:cs typeface="+mj-cs"/>
              </a:rPr>
              <a:t>seny</a:t>
            </a:r>
            <a:r>
              <a:rPr lang="es-ES" sz="1600">
                <a:latin typeface="+mj-lt"/>
                <a:ea typeface="+mj-ea"/>
                <a:cs typeface="+mj-cs"/>
              </a:rPr>
              <a:t>). </a:t>
            </a:r>
            <a:endParaRPr lang="es-ES" sz="1600">
              <a:latin typeface="Aptos Display"/>
              <a:ea typeface="+mj-ea"/>
              <a:cs typeface="+mj-cs"/>
            </a:endParaRPr>
          </a:p>
          <a:p>
            <a:r>
              <a:rPr lang="es-ES" sz="1600">
                <a:latin typeface="+mj-lt"/>
                <a:ea typeface="+mj-ea"/>
                <a:cs typeface="+mj-cs"/>
              </a:rPr>
              <a:t>Back in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city</a:t>
            </a:r>
            <a:r>
              <a:rPr lang="es-ES" sz="1600">
                <a:latin typeface="+mj-lt"/>
                <a:ea typeface="+mj-ea"/>
                <a:cs typeface="+mj-cs"/>
              </a:rPr>
              <a:t>, Gala </a:t>
            </a:r>
            <a:r>
              <a:rPr lang="es-ES" sz="1600" err="1">
                <a:latin typeface="+mj-lt"/>
                <a:ea typeface="+mj-ea"/>
                <a:cs typeface="+mj-cs"/>
              </a:rPr>
              <a:t>dinner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be </a:t>
            </a:r>
            <a:r>
              <a:rPr lang="es-ES" sz="1600" err="1">
                <a:latin typeface="+mj-lt"/>
                <a:ea typeface="+mj-ea"/>
                <a:cs typeface="+mj-cs"/>
              </a:rPr>
              <a:t>held</a:t>
            </a:r>
            <a:r>
              <a:rPr lang="es-ES" sz="1600">
                <a:latin typeface="+mj-lt"/>
                <a:ea typeface="+mj-ea"/>
                <a:cs typeface="+mj-cs"/>
              </a:rPr>
              <a:t> in a </a:t>
            </a:r>
            <a:r>
              <a:rPr lang="es-ES" sz="1600" err="1">
                <a:latin typeface="+mj-lt"/>
                <a:ea typeface="+mj-ea"/>
                <a:cs typeface="+mj-cs"/>
              </a:rPr>
              <a:t>private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venue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where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modernist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atmosphere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meet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one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most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lively</a:t>
            </a:r>
            <a:r>
              <a:rPr lang="es-ES" sz="1600">
                <a:latin typeface="+mj-lt"/>
                <a:ea typeface="+mj-ea"/>
                <a:cs typeface="+mj-cs"/>
              </a:rPr>
              <a:t> and festive </a:t>
            </a:r>
            <a:r>
              <a:rPr lang="es-ES" sz="1600" err="1">
                <a:latin typeface="+mj-lt"/>
                <a:ea typeface="+mj-ea"/>
                <a:cs typeface="+mj-cs"/>
              </a:rPr>
              <a:t>sides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of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Catalan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traditions</a:t>
            </a:r>
            <a:r>
              <a:rPr lang="es-ES" sz="1600">
                <a:latin typeface="+mj-lt"/>
                <a:ea typeface="+mj-ea"/>
                <a:cs typeface="+mj-cs"/>
              </a:rPr>
              <a:t>: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rumba catalana. </a:t>
            </a:r>
            <a:r>
              <a:rPr lang="es-ES" sz="1600" err="1">
                <a:latin typeface="+mj-lt"/>
                <a:ea typeface="+mj-ea"/>
                <a:cs typeface="+mj-cs"/>
              </a:rPr>
              <a:t>Dancers</a:t>
            </a:r>
            <a:r>
              <a:rPr lang="es-ES" sz="1600">
                <a:latin typeface="+mj-lt"/>
                <a:ea typeface="+mj-ea"/>
                <a:cs typeface="+mj-cs"/>
              </a:rPr>
              <a:t> and </a:t>
            </a:r>
            <a:r>
              <a:rPr lang="es-ES" sz="1600" err="1">
                <a:latin typeface="+mj-lt"/>
                <a:ea typeface="+mj-ea"/>
                <a:cs typeface="+mj-cs"/>
              </a:rPr>
              <a:t>musicians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will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warm</a:t>
            </a:r>
            <a:r>
              <a:rPr lang="es-ES" sz="1600">
                <a:latin typeface="+mj-lt"/>
                <a:ea typeface="+mj-ea"/>
                <a:cs typeface="+mj-cs"/>
              </a:rPr>
              <a:t> up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atmosphere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through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dinner</a:t>
            </a:r>
            <a:r>
              <a:rPr lang="es-ES" sz="1600">
                <a:latin typeface="+mj-lt"/>
                <a:ea typeface="+mj-ea"/>
                <a:cs typeface="+mj-cs"/>
              </a:rPr>
              <a:t> and </a:t>
            </a:r>
            <a:r>
              <a:rPr lang="es-ES" sz="1600" err="1">
                <a:latin typeface="+mj-lt"/>
                <a:ea typeface="+mj-ea"/>
                <a:cs typeface="+mj-cs"/>
              </a:rPr>
              <a:t>create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perfect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atmosphere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for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everyone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to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unwind</a:t>
            </a:r>
            <a:r>
              <a:rPr lang="es-ES" sz="1600">
                <a:latin typeface="+mj-lt"/>
                <a:ea typeface="+mj-ea"/>
                <a:cs typeface="+mj-cs"/>
              </a:rPr>
              <a:t> and </a:t>
            </a:r>
            <a:r>
              <a:rPr lang="es-ES" sz="1600" err="1">
                <a:latin typeface="+mj-lt"/>
                <a:ea typeface="+mj-ea"/>
                <a:cs typeface="+mj-cs"/>
              </a:rPr>
              <a:t>have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fun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for</a:t>
            </a:r>
            <a:r>
              <a:rPr lang="es-ES" sz="1600">
                <a:latin typeface="+mj-lt"/>
                <a:ea typeface="+mj-ea"/>
                <a:cs typeface="+mj-cs"/>
              </a:rPr>
              <a:t> </a:t>
            </a:r>
            <a:r>
              <a:rPr lang="es-ES" sz="1600" err="1">
                <a:latin typeface="+mj-lt"/>
                <a:ea typeface="+mj-ea"/>
                <a:cs typeface="+mj-cs"/>
              </a:rPr>
              <a:t>the</a:t>
            </a:r>
            <a:r>
              <a:rPr lang="es-ES" sz="1600">
                <a:latin typeface="+mj-lt"/>
                <a:ea typeface="+mj-ea"/>
                <a:cs typeface="+mj-cs"/>
              </a:rPr>
              <a:t> "fin de fiesta" after </a:t>
            </a:r>
            <a:r>
              <a:rPr lang="es-ES" sz="1600" err="1">
                <a:latin typeface="+mj-lt"/>
                <a:ea typeface="+mj-ea"/>
                <a:cs typeface="+mj-cs"/>
              </a:rPr>
              <a:t>dinner</a:t>
            </a:r>
            <a:r>
              <a:rPr lang="es-ES" sz="160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5834732-6AD0-104F-0746-758EC175DB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EE374-5A51-D21D-F427-1FD81F06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CE6CC-D955-3D4D-CF9B-EC332FEE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5"/>
            <a:ext cx="5167311" cy="1946274"/>
          </a:xfrm>
        </p:spPr>
        <p:txBody>
          <a:bodyPr anchor="b">
            <a:normAutofit/>
          </a:bodyPr>
          <a:lstStyle/>
          <a:p>
            <a:r>
              <a:rPr lang="es-ES" sz="3600"/>
              <a:t>DAY 4: </a:t>
            </a:r>
            <a:r>
              <a:rPr lang="es-ES" sz="3600">
                <a:ea typeface="+mj-lt"/>
                <a:cs typeface="+mj-lt"/>
              </a:rPr>
              <a:t>Hasta Pronto!</a:t>
            </a:r>
            <a:endParaRPr lang="es-ES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9133D-BED0-ADA5-9BE5-E01286D6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4" y="2614613"/>
            <a:ext cx="5167311" cy="3590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err="1">
                <a:ea typeface="+mn-lt"/>
                <a:cs typeface="+mn-lt"/>
              </a:rPr>
              <a:t>Breakfast</a:t>
            </a:r>
            <a:r>
              <a:rPr lang="es-ES" sz="1800">
                <a:ea typeface="+mn-lt"/>
                <a:cs typeface="+mn-lt"/>
              </a:rPr>
              <a:t>, </a:t>
            </a:r>
            <a:r>
              <a:rPr lang="es-ES" sz="1800" err="1">
                <a:ea typeface="+mn-lt"/>
                <a:cs typeface="+mn-lt"/>
              </a:rPr>
              <a:t>check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out</a:t>
            </a:r>
            <a:r>
              <a:rPr lang="es-ES" sz="1800">
                <a:ea typeface="+mn-lt"/>
                <a:cs typeface="+mn-lt"/>
              </a:rPr>
              <a:t> &amp; transfer </a:t>
            </a:r>
            <a:r>
              <a:rPr lang="es-ES" sz="1800" err="1">
                <a:ea typeface="+mn-lt"/>
                <a:cs typeface="+mn-lt"/>
              </a:rPr>
              <a:t>to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the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airport</a:t>
            </a:r>
            <a:endParaRPr lang="es-ES" sz="1800" err="1"/>
          </a:p>
          <a:p>
            <a:endParaRPr lang="es-ES" sz="1800">
              <a:latin typeface="Aptos"/>
              <a:ea typeface="+mj-ea"/>
              <a:cs typeface="+mj-cs"/>
            </a:endParaRPr>
          </a:p>
          <a:p>
            <a:endParaRPr lang="es-ES" sz="180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1800" b="1" i="1">
                <a:latin typeface="+mj-lt"/>
                <a:ea typeface="+mj-ea"/>
                <a:cs typeface="+mj-cs"/>
              </a:rPr>
              <a:t>Tell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us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about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project</a:t>
            </a:r>
            <a:r>
              <a:rPr lang="es-ES" sz="1800" b="1" i="1">
                <a:latin typeface="+mj-lt"/>
                <a:ea typeface="+mj-ea"/>
                <a:cs typeface="+mj-cs"/>
              </a:rPr>
              <a:t> and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we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will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discuss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the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best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options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for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event</a:t>
            </a:r>
            <a:r>
              <a:rPr lang="es-ES" sz="1800" b="1" i="1">
                <a:latin typeface="+mj-lt"/>
                <a:ea typeface="+mj-ea"/>
                <a:cs typeface="+mj-cs"/>
              </a:rPr>
              <a:t>,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according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to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budget</a:t>
            </a:r>
            <a:r>
              <a:rPr lang="es-ES" sz="1800" b="1" i="1">
                <a:latin typeface="+mj-lt"/>
                <a:ea typeface="+mj-ea"/>
                <a:cs typeface="+mj-cs"/>
              </a:rPr>
              <a:t> and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special</a:t>
            </a:r>
            <a:r>
              <a:rPr lang="es-ES" sz="1800" b="1" i="1">
                <a:latin typeface="+mj-lt"/>
                <a:ea typeface="+mj-ea"/>
                <a:cs typeface="+mj-cs"/>
              </a:rPr>
              <a:t> </a:t>
            </a:r>
            <a:r>
              <a:rPr lang="es-ES" sz="1800" b="1" i="1" err="1">
                <a:latin typeface="+mj-lt"/>
                <a:ea typeface="+mj-ea"/>
                <a:cs typeface="+mj-cs"/>
              </a:rPr>
              <a:t>needs</a:t>
            </a:r>
            <a:r>
              <a:rPr lang="es-ES" sz="1800" b="1" i="1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8" name="Imagen 7" descr="Barcelona from the Sky | BCN.travel">
            <a:extLst>
              <a:ext uri="{FF2B5EF4-FFF2-40B4-BE49-F238E27FC236}">
                <a16:creationId xmlns:a16="http://schemas.microsoft.com/office/drawing/2014/main" id="{A05DDF5A-36AC-AFBD-FAA4-4C662856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28" r="-1" b="-1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6E5449B-6868-C350-9A6D-7B1653BBC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1B6FA-BCBB-154F-C2D6-088D04937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Hotel Casa Fuster 5* Gran Lujo | Web oficial - Mejor precio">
            <a:extLst>
              <a:ext uri="{FF2B5EF4-FFF2-40B4-BE49-F238E27FC236}">
                <a16:creationId xmlns:a16="http://schemas.microsoft.com/office/drawing/2014/main" id="{BAA82456-B4E5-8538-7905-34AEB902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93" r="1" b="38292"/>
          <a:stretch/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17" name="Imagen 16" descr="Habitaciones de lujo | Hotel Casa Fuster 5* GL | Barcelona">
            <a:extLst>
              <a:ext uri="{FF2B5EF4-FFF2-40B4-BE49-F238E27FC236}">
                <a16:creationId xmlns:a16="http://schemas.microsoft.com/office/drawing/2014/main" id="{2264B288-5938-D08F-3174-12238D3A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07" r="-2" b="22871"/>
          <a:stretch/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Batllori. Una Bodega Modernista en el Penedès. Visítanos">
            <a:extLst>
              <a:ext uri="{FF2B5EF4-FFF2-40B4-BE49-F238E27FC236}">
                <a16:creationId xmlns:a16="http://schemas.microsoft.com/office/drawing/2014/main" id="{C93FDA76-C8DB-676E-8A56-A0C8EC0ACD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58" r="2399" b="1"/>
          <a:stretch/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 descr="Bellesguard &amp; Tencadís Experience | Art | Le Monnier &amp; Co">
            <a:extLst>
              <a:ext uri="{FF2B5EF4-FFF2-40B4-BE49-F238E27FC236}">
                <a16:creationId xmlns:a16="http://schemas.microsoft.com/office/drawing/2014/main" id="{32D40310-064D-0AF5-173E-E61EAB6699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390" r="-3" b="-3"/>
          <a:stretch/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 descr="Los Castellers, una tradición muy catalana">
            <a:extLst>
              <a:ext uri="{FF2B5EF4-FFF2-40B4-BE49-F238E27FC236}">
                <a16:creationId xmlns:a16="http://schemas.microsoft.com/office/drawing/2014/main" id="{22F5074F-6E02-44A6-C236-E4FEA087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261" r="6489" b="1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46807AE-7922-CC57-B1FC-E8E4C1D021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5221" y="6158362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97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622-df10-41ab-86e4-38ca38584ef9">
      <Value>12</Value>
      <Value>8</Value>
      <Value>5</Value>
    </TaxCatchAll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Comercializacion</TermName>
          <TermId xmlns="http://schemas.microsoft.com/office/infopath/2007/PartnerControls">62e1a7c6-a74c-4b93-b089-909c0f87b1bc</TermId>
        </TermInfo>
      </Terms>
    </b6d4215ff38c4f03b8512b47c2eaba97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DMC</TermName>
          <TermId xmlns="http://schemas.microsoft.com/office/infopath/2007/PartnerControls">162fa7f2-da7e-4972-917f-46f86e78974e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E1ED08B0CA023240ABB39A7C3BF96529" ma:contentTypeVersion="4" ma:contentTypeDescription="" ma:contentTypeScope="" ma:versionID="21c8dbc36b28edff135542cbec4ed25c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c403ee17e1c7852d5c8c627391932cff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0E3B4-5960-4159-B239-004C6E5DD6F2}">
  <ds:schemaRefs>
    <ds:schemaRef ds:uri="e5e22622-df10-41ab-86e4-38ca38584e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F3F1AE-613C-474A-BD7D-D32F4DBD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B19C1-56FA-49AF-8F97-78F50E0866B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831F34-4FC5-4688-AD62-58D75B24B9E2}">
  <ds:schemaRefs>
    <ds:schemaRef ds:uri="e5e22622-df10-41ab-86e4-38ca38584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PowerPoint Presentation</vt:lpstr>
      <vt:lpstr>DAY 1: Welcome to Barcelona!</vt:lpstr>
      <vt:lpstr>DAY 2: Culture Immersion</vt:lpstr>
      <vt:lpstr>DAY 3: Gatronomy &amp; tradition </vt:lpstr>
      <vt:lpstr>DAY 4: Hasta Pronto!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2025-01-30T09:45:45Z</dcterms:created>
  <dcterms:modified xsi:type="dcterms:W3CDTF">2025-02-24T10:04:56Z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_Subsitio">
    <vt:lpwstr>8;#Comercializacion|62e1a7c6-a74c-4b93-b089-909c0f87b1bc</vt:lpwstr>
  </property>
  <property fmtid="{D5CDD505-2E9C-101B-9397-08002B2CF9AE}" pid="3" name="VB_Pais">
    <vt:lpwstr>5;#España|523b487b-7acb-4e0f-8a8f-ce8555fc812e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ContentTypeId">
    <vt:lpwstr>0x0101009F0FEB99DF33AA42B94EA6795FFAC05E00E1ED08B0CA023240ABB39A7C3BF96529</vt:lpwstr>
  </property>
  <property fmtid="{D5CDD505-2E9C-101B-9397-08002B2CF9AE}" pid="7" name="VB_Tipo_de_Documento">
    <vt:lpwstr/>
  </property>
  <property fmtid="{D5CDD505-2E9C-101B-9397-08002B2CF9AE}" pid="8" name="VB_Departamento">
    <vt:lpwstr>12;#ALO DMC|162fa7f2-da7e-4972-917f-46f86e78974e</vt:lpwstr>
  </property>
</Properties>
</file>